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49" r:id="rId1"/>
  </p:sldMasterIdLst>
  <p:notesMasterIdLst>
    <p:notesMasterId r:id="rId5"/>
  </p:notesMasterIdLst>
  <p:handoutMasterIdLst>
    <p:handoutMasterId r:id="rId6"/>
  </p:handoutMasterIdLst>
  <p:sldIdLst>
    <p:sldId id="265" r:id="rId2"/>
    <p:sldId id="266" r:id="rId3"/>
    <p:sldId id="267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68">
          <p15:clr>
            <a:srgbClr val="A4A3A4"/>
          </p15:clr>
        </p15:guide>
        <p15:guide id="2" orient="horz" pos="2112">
          <p15:clr>
            <a:srgbClr val="A4A3A4"/>
          </p15:clr>
        </p15:guide>
        <p15:guide id="3" orient="horz" pos="2256">
          <p15:clr>
            <a:srgbClr val="A4A3A4"/>
          </p15:clr>
        </p15:guide>
        <p15:guide id="4" pos="1824">
          <p15:clr>
            <a:srgbClr val="A4A3A4"/>
          </p15:clr>
        </p15:guide>
        <p15:guide id="5" pos="2160">
          <p15:clr>
            <a:srgbClr val="A4A3A4"/>
          </p15:clr>
        </p15:guide>
        <p15:guide id="6" pos="5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D050"/>
    <a:srgbClr val="99CCFF"/>
    <a:srgbClr val="CCCCFF"/>
    <a:srgbClr val="CBE498"/>
    <a:srgbClr val="B2B2B2"/>
    <a:srgbClr val="CC99FF"/>
    <a:srgbClr val="0099CC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54" autoAdjust="0"/>
    <p:restoredTop sz="81319" autoAdjust="0"/>
  </p:normalViewPr>
  <p:slideViewPr>
    <p:cSldViewPr snapToGrid="0">
      <p:cViewPr varScale="1">
        <p:scale>
          <a:sx n="88" d="100"/>
          <a:sy n="88" d="100"/>
        </p:scale>
        <p:origin x="102" y="180"/>
      </p:cViewPr>
      <p:guideLst>
        <p:guide orient="horz" pos="768"/>
        <p:guide orient="horz" pos="2112"/>
        <p:guide orient="horz" pos="2256"/>
        <p:guide pos="1824"/>
        <p:guide pos="2160"/>
        <p:guide pos="5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6ADA072A-B74C-4E91-BD47-E999F398DEF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C94E2A62-E2E5-4097-A25D-5ACEF6A262E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2" name="Rectangle 4">
            <a:extLst>
              <a:ext uri="{FF2B5EF4-FFF2-40B4-BE49-F238E27FC236}">
                <a16:creationId xmlns:a16="http://schemas.microsoft.com/office/drawing/2014/main" id="{B7A23F2C-257A-4DEC-B996-EA5A61382B4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3" name="Rectangle 5">
            <a:extLst>
              <a:ext uri="{FF2B5EF4-FFF2-40B4-BE49-F238E27FC236}">
                <a16:creationId xmlns:a16="http://schemas.microsoft.com/office/drawing/2014/main" id="{483CCC0A-6D4F-44EF-85DF-7EAF49DE808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93C3592-25B8-4B57-BA7B-2F41E41F02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B71A2FBE-DF6B-4B52-8CA4-CB373CBFA93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442BE5AD-2459-4AAA-93F7-C9C347EC2EA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479662DF-61E9-49C3-B34E-37BA56F06DF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D285137C-6634-4844-9324-697D1460F98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342" name="Rectangle 6">
            <a:extLst>
              <a:ext uri="{FF2B5EF4-FFF2-40B4-BE49-F238E27FC236}">
                <a16:creationId xmlns:a16="http://schemas.microsoft.com/office/drawing/2014/main" id="{7E829666-A4A4-45F3-B2E8-E0ECF7AD1A9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>
            <a:extLst>
              <a:ext uri="{FF2B5EF4-FFF2-40B4-BE49-F238E27FC236}">
                <a16:creationId xmlns:a16="http://schemas.microsoft.com/office/drawing/2014/main" id="{203D22EE-A5C6-46E5-8643-BB624EAE087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4AED709-29D3-4DAC-A96B-E79AD04A01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DB2E1C13-0924-4B42-9173-989FBECCBA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0E53FFC5-C953-4ED4-8DE9-E53B5DF314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08A0604B-423E-46AD-B4E1-454425F9A1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id="{1C1EAE31-AE09-4827-8F2B-11948C31AF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399E3355-588F-4263-8713-8B9B82E85C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DE56841-A412-46C9-99B4-45F3A5E16284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D65A78BF-D035-4C2C-84B5-6A8CA5BB46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9C693A29-B6A8-4A73-A442-69A0647226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CBEBDF9B-D90B-4216-AEDB-4F4082A574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E98099B-092A-4E8F-B367-E552ED50EE20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twostripe_ColBalyell40.png">
            <a:extLst>
              <a:ext uri="{FF2B5EF4-FFF2-40B4-BE49-F238E27FC236}">
                <a16:creationId xmlns:a16="http://schemas.microsoft.com/office/drawing/2014/main" id="{A9173359-2D95-4067-AC34-41E01B4A462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Logo">
            <a:extLst>
              <a:ext uri="{FF2B5EF4-FFF2-40B4-BE49-F238E27FC236}">
                <a16:creationId xmlns:a16="http://schemas.microsoft.com/office/drawing/2014/main" id="{1071D1A2-4363-432D-9796-454B3C9C092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8600"/>
            <a:ext cx="16002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15">
            <a:extLst>
              <a:ext uri="{FF2B5EF4-FFF2-40B4-BE49-F238E27FC236}">
                <a16:creationId xmlns:a16="http://schemas.microsoft.com/office/drawing/2014/main" id="{DC3F0D00-0D46-4BFF-83EB-BACD4D9F51E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597650"/>
            <a:ext cx="914400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140000"/>
              </a:lnSpc>
              <a:spcBef>
                <a:spcPct val="50000"/>
              </a:spcBef>
            </a:pPr>
            <a:r>
              <a:rPr lang="en-US" altLang="en-US" sz="900">
                <a:solidFill>
                  <a:schemeClr val="bg1"/>
                </a:solidFill>
              </a:rPr>
              <a:t>Copyright 2009 FatWire Corporation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590800"/>
            <a:ext cx="7772400" cy="685800"/>
          </a:xfrm>
        </p:spPr>
        <p:txBody>
          <a:bodyPr anchor="t"/>
          <a:lstStyle>
            <a:lvl1pPr algn="ctr"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200400"/>
            <a:ext cx="7772400" cy="609600"/>
          </a:xfrm>
          <a:prstGeom prst="rect">
            <a:avLst/>
          </a:prstGeom>
        </p:spPr>
        <p:txBody>
          <a:bodyPr/>
          <a:lstStyle>
            <a:lvl1pPr marL="0" indent="0" algn="ctr">
              <a:buFont typeface="Times" pitchFamily="-112" charset="0"/>
              <a:buNone/>
              <a:defRPr sz="2000" b="0" i="0">
                <a:latin typeface="Arial"/>
                <a:cs typeface="Arial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558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243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075" y="200025"/>
            <a:ext cx="8229600" cy="609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73075" y="1665572"/>
            <a:ext cx="8251825" cy="3925888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Char char="•"/>
              <a:defRPr/>
            </a:lvl1pPr>
            <a:lvl2pPr>
              <a:buFont typeface="Arial" pitchFamily="34" charset="0"/>
              <a:buChar char="•"/>
              <a:defRPr/>
            </a:lvl2pPr>
            <a:lvl3pPr>
              <a:buFont typeface="Arial" pitchFamily="34" charset="0"/>
              <a:buChar char="•"/>
              <a:defRPr/>
            </a:lvl3pPr>
            <a:lvl4pPr>
              <a:buFont typeface="Arial" pitchFamily="34" charset="0"/>
              <a:buChar char="•"/>
              <a:defRPr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30ECA38-8DB4-4AF6-8EE7-3B9A6DECF33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8405813" y="6294438"/>
            <a:ext cx="4572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6E6EBBF7-2065-4DCA-AA9B-23A4AA322C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019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 descr="onestripe_ColBalyell40.png">
            <a:extLst>
              <a:ext uri="{FF2B5EF4-FFF2-40B4-BE49-F238E27FC236}">
                <a16:creationId xmlns:a16="http://schemas.microsoft.com/office/drawing/2014/main" id="{38A4C608-E99E-4BB2-A7BC-825AB45A1A3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>
            <a:extLst>
              <a:ext uri="{FF2B5EF4-FFF2-40B4-BE49-F238E27FC236}">
                <a16:creationId xmlns:a16="http://schemas.microsoft.com/office/drawing/2014/main" id="{F0FE00BF-7034-4D79-9DB8-C03FA93EDC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0"/>
            <a:ext cx="8382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Box 12">
            <a:extLst>
              <a:ext uri="{FF2B5EF4-FFF2-40B4-BE49-F238E27FC236}">
                <a16:creationId xmlns:a16="http://schemas.microsoft.com/office/drawing/2014/main" id="{307C1FD6-60C9-45D4-B1A3-CDE354A130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613525"/>
            <a:ext cx="9144000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140000"/>
              </a:lnSpc>
              <a:spcBef>
                <a:spcPct val="50000"/>
              </a:spcBef>
            </a:pPr>
            <a:r>
              <a:rPr lang="en-US" altLang="en-US" sz="900">
                <a:solidFill>
                  <a:schemeClr val="bg1"/>
                </a:solidFill>
              </a:rPr>
              <a:t>Copyright 2009 FatWire Corporation</a:t>
            </a:r>
          </a:p>
        </p:txBody>
      </p:sp>
      <p:sp>
        <p:nvSpPr>
          <p:cNvPr id="1029" name="Text Box 16">
            <a:extLst>
              <a:ext uri="{FF2B5EF4-FFF2-40B4-BE49-F238E27FC236}">
                <a16:creationId xmlns:a16="http://schemas.microsoft.com/office/drawing/2014/main" id="{F6B88EAE-6166-4DEE-8770-605DC9824C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6400800"/>
            <a:ext cx="29718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900">
                <a:cs typeface="Arial" panose="020B0604020202020204" pitchFamily="34" charset="0"/>
              </a:rPr>
              <a:t>www.fatwire.com</a:t>
            </a:r>
          </a:p>
        </p:txBody>
      </p:sp>
      <p:pic>
        <p:nvPicPr>
          <p:cNvPr id="1030" name="Picture 17" descr="FatWire_LogoGRAYSW">
            <a:extLst>
              <a:ext uri="{FF2B5EF4-FFF2-40B4-BE49-F238E27FC236}">
                <a16:creationId xmlns:a16="http://schemas.microsoft.com/office/drawing/2014/main" id="{8319FC5D-D16F-4756-A652-461F12398A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400800"/>
            <a:ext cx="609600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68" r:id="rId1"/>
    <p:sldLayoutId id="2147484167" r:id="rId2"/>
    <p:sldLayoutId id="2147484169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/>
          <a:ea typeface="MS PGothic" panose="020B0600070205080204" pitchFamily="34" charset="-128"/>
          <a:cs typeface="Arial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MS PGothic" panose="020B0600070205080204" pitchFamily="34" charset="-128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MS PGothic" panose="020B0600070205080204" pitchFamily="34" charset="-128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MS PGothic" panose="020B0600070205080204" pitchFamily="34" charset="-128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MS PGothic" panose="020B0600070205080204" pitchFamily="34" charset="-128"/>
          <a:cs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Myriad Pro Semibold" pitchFamily="84" charset="0"/>
          <a:ea typeface="ＭＳ Ｐゴシック" pitchFamily="-112" charset="-128"/>
          <a:cs typeface="ＭＳ Ｐゴシック" pitchFamily="-112" charset="-128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Myriad Pro Semibold" pitchFamily="84" charset="0"/>
          <a:ea typeface="ＭＳ Ｐゴシック" pitchFamily="-112" charset="-128"/>
          <a:cs typeface="ＭＳ Ｐゴシック" pitchFamily="-112" charset="-128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Myriad Pro Semibold" pitchFamily="84" charset="0"/>
          <a:ea typeface="ＭＳ Ｐゴシック" pitchFamily="-112" charset="-128"/>
          <a:cs typeface="ＭＳ Ｐゴシック" pitchFamily="-112" charset="-128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Myriad Pro Semibold" pitchFamily="84" charset="0"/>
          <a:ea typeface="ＭＳ Ｐゴシック" pitchFamily="-112" charset="-128"/>
          <a:cs typeface="ＭＳ Ｐゴシック" pitchFamily="-11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39900"/>
        </a:buClr>
        <a:buFont typeface="Times" panose="02020603050405020304" pitchFamily="18" charset="0"/>
        <a:buBlip>
          <a:blip r:embed="rId7"/>
        </a:buBlip>
        <a:defRPr sz="2200" b="1">
          <a:solidFill>
            <a:schemeClr val="tx1"/>
          </a:solidFill>
          <a:latin typeface="Arial"/>
          <a:ea typeface="MS PGothic" panose="020B0600070205080204" pitchFamily="34" charset="-128"/>
          <a:cs typeface="Arial"/>
        </a:defRPr>
      </a:lvl1pPr>
      <a:lvl2pPr marL="639763" indent="-282575" algn="l" rtl="0" eaLnBrk="0" fontAlgn="base" hangingPunct="0">
        <a:spcBef>
          <a:spcPct val="20000"/>
        </a:spcBef>
        <a:spcAft>
          <a:spcPct val="0"/>
        </a:spcAft>
        <a:buClr>
          <a:srgbClr val="339900"/>
        </a:buClr>
        <a:buFont typeface="Times" panose="02020603050405020304" pitchFamily="18" charset="0"/>
        <a:buBlip>
          <a:blip r:embed="rId7"/>
        </a:buBlip>
        <a:defRPr sz="2000">
          <a:solidFill>
            <a:schemeClr val="tx1"/>
          </a:solidFill>
          <a:latin typeface="Arial"/>
          <a:ea typeface="MS PGothic" panose="020B0600070205080204" pitchFamily="34" charset="-128"/>
          <a:cs typeface="Arial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rgbClr val="339900"/>
        </a:buClr>
        <a:buFont typeface="Times" panose="02020603050405020304" pitchFamily="18" charset="0"/>
        <a:buBlip>
          <a:blip r:embed="rId7"/>
        </a:buBlip>
        <a:defRPr>
          <a:solidFill>
            <a:schemeClr val="tx1"/>
          </a:solidFill>
          <a:latin typeface="Arial"/>
          <a:ea typeface="MS PGothic" panose="020B0600070205080204" pitchFamily="34" charset="-128"/>
          <a:cs typeface="Arial"/>
        </a:defRPr>
      </a:lvl3pPr>
      <a:lvl4pPr marL="1279525" indent="-228600" algn="l" rtl="0" eaLnBrk="0" fontAlgn="base" hangingPunct="0">
        <a:spcBef>
          <a:spcPts val="600"/>
        </a:spcBef>
        <a:spcAft>
          <a:spcPct val="0"/>
        </a:spcAft>
        <a:buClr>
          <a:srgbClr val="339900"/>
        </a:buClr>
        <a:buFont typeface="Times" panose="02020603050405020304" pitchFamily="18" charset="0"/>
        <a:buBlip>
          <a:blip r:embed="rId7"/>
        </a:buBlip>
        <a:defRPr sz="1600">
          <a:solidFill>
            <a:schemeClr val="tx1"/>
          </a:solidFill>
          <a:latin typeface="Arial"/>
          <a:ea typeface="MS PGothic" panose="020B0600070205080204" pitchFamily="34" charset="-128"/>
          <a:cs typeface="Arial"/>
        </a:defRPr>
      </a:lvl4pPr>
      <a:lvl5pPr marL="1508125" indent="-136525" algn="l" rtl="0" eaLnBrk="0" fontAlgn="base" hangingPunct="0">
        <a:spcBef>
          <a:spcPts val="700"/>
        </a:spcBef>
        <a:spcAft>
          <a:spcPct val="0"/>
        </a:spcAft>
        <a:buClr>
          <a:srgbClr val="339900"/>
        </a:buClr>
        <a:buFont typeface="Times" panose="02020603050405020304" pitchFamily="18" charset="0"/>
        <a:buChar char="•"/>
        <a:defRPr sz="1400">
          <a:solidFill>
            <a:schemeClr val="tx1"/>
          </a:solidFill>
          <a:latin typeface="Arial"/>
          <a:ea typeface="MS PGothic" panose="020B0600070205080204" pitchFamily="34" charset="-128"/>
          <a:cs typeface="Arial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339900"/>
        </a:buClr>
        <a:buFont typeface="Times" pitchFamily="-112" charset="0"/>
        <a:buChar char="•"/>
        <a:defRPr sz="1400">
          <a:solidFill>
            <a:schemeClr val="tx1"/>
          </a:solidFill>
          <a:latin typeface="Myriad Pro" pitchFamily="84" charset="0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339900"/>
        </a:buClr>
        <a:buFont typeface="Times" pitchFamily="-112" charset="0"/>
        <a:buChar char="•"/>
        <a:defRPr sz="1400">
          <a:solidFill>
            <a:schemeClr val="tx1"/>
          </a:solidFill>
          <a:latin typeface="Myriad Pro" pitchFamily="84" charset="0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339900"/>
        </a:buClr>
        <a:buFont typeface="Times" pitchFamily="-112" charset="0"/>
        <a:buChar char="•"/>
        <a:defRPr sz="1400">
          <a:solidFill>
            <a:schemeClr val="tx1"/>
          </a:solidFill>
          <a:latin typeface="Myriad Pro" pitchFamily="84" charset="0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339900"/>
        </a:buClr>
        <a:buFont typeface="Times" pitchFamily="-112" charset="0"/>
        <a:buChar char="•"/>
        <a:defRPr sz="1400">
          <a:solidFill>
            <a:schemeClr val="tx1"/>
          </a:solidFill>
          <a:latin typeface="Myriad Pro" pitchFamily="84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../../../Documents%20and%20Settings/krisr/Local%20Settings/Temporary%20Internet%20Files/OLK2A6/TeamUp%20200901.pptx" TargetMode="External"/><Relationship Id="rId3" Type="http://schemas.openxmlformats.org/officeDocument/2006/relationships/image" Target="../media/image6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../../../Documents%20and%20Settings/krisr/Local%20Settings/Temporary%20Internet%20Files/OLK2A6/Content%20Server%20200901.pptx" TargetMode="External"/><Relationship Id="rId5" Type="http://schemas.openxmlformats.org/officeDocument/2006/relationships/image" Target="../media/image7.jpeg"/><Relationship Id="rId4" Type="http://schemas.openxmlformats.org/officeDocument/2006/relationships/hyperlink" Target="http://www.fatwire.cob/test.aspx" TargetMode="External"/><Relationship Id="rId9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11" Type="http://schemas.openxmlformats.org/officeDocument/2006/relationships/image" Target="../media/image17.png"/><Relationship Id="rId5" Type="http://schemas.openxmlformats.org/officeDocument/2006/relationships/image" Target="../media/image12.png"/><Relationship Id="rId10" Type="http://schemas.openxmlformats.org/officeDocument/2006/relationships/hyperlink" Target="Product%20Features%20200901.pptx" TargetMode="External"/><Relationship Id="rId4" Type="http://schemas.openxmlformats.org/officeDocument/2006/relationships/image" Target="../media/image11.png"/><Relationship Id="rId9" Type="http://schemas.openxmlformats.org/officeDocument/2006/relationships/image" Target="../media/image16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0.pn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2" descr="C:\temp\Mobility Server.jpeg">
            <a:extLst>
              <a:ext uri="{FF2B5EF4-FFF2-40B4-BE49-F238E27FC236}">
                <a16:creationId xmlns:a16="http://schemas.microsoft.com/office/drawing/2014/main" id="{6E0A7896-171B-4AFA-8634-D8478F864E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7838" y="2895600"/>
            <a:ext cx="1690687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itle 1">
            <a:extLst>
              <a:ext uri="{FF2B5EF4-FFF2-40B4-BE49-F238E27FC236}">
                <a16:creationId xmlns:a16="http://schemas.microsoft.com/office/drawing/2014/main" id="{009CFAD1-B64D-4B8A-8551-E86756C31B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What is Mobility Server?</a:t>
            </a:r>
          </a:p>
        </p:txBody>
      </p:sp>
      <p:sp>
        <p:nvSpPr>
          <p:cNvPr id="6148" name="Can 14">
            <a:extLst>
              <a:ext uri="{FF2B5EF4-FFF2-40B4-BE49-F238E27FC236}">
                <a16:creationId xmlns:a16="http://schemas.microsoft.com/office/drawing/2014/main" id="{4D2AC842-3E5F-41EA-B93F-23603B0E1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8350" y="2819400"/>
            <a:ext cx="1600200" cy="1295400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rgbClr val="E0FFE0"/>
              </a:gs>
              <a:gs pos="64999">
                <a:srgbClr val="B2FFB2"/>
              </a:gs>
              <a:gs pos="100000">
                <a:srgbClr val="90FF90"/>
              </a:gs>
            </a:gsLst>
            <a:lin ang="5400000" scaled="1"/>
          </a:gradFill>
          <a:ln w="9525">
            <a:solidFill>
              <a:srgbClr val="00CC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49" name="TextBox 15">
            <a:extLst>
              <a:ext uri="{FF2B5EF4-FFF2-40B4-BE49-F238E27FC236}">
                <a16:creationId xmlns:a16="http://schemas.microsoft.com/office/drawing/2014/main" id="{E22184BE-246E-40A1-9C60-AFA1E9294B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9750" y="1828800"/>
            <a:ext cx="1981200" cy="96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900">
                <a:latin typeface="Arial" panose="020B0604020202020204" pitchFamily="34" charset="0"/>
              </a:rPr>
              <a:t>Subscriptions</a:t>
            </a:r>
          </a:p>
          <a:p>
            <a:pPr algn="ctr" eaLnBrk="1" hangingPunct="1"/>
            <a:r>
              <a:rPr lang="en-US" altLang="en-US" sz="1900">
                <a:latin typeface="Arial" panose="020B0604020202020204" pitchFamily="34" charset="0"/>
              </a:rPr>
              <a:t>User profiles</a:t>
            </a:r>
          </a:p>
          <a:p>
            <a:pPr algn="ctr" eaLnBrk="1" hangingPunct="1"/>
            <a:r>
              <a:rPr lang="en-US" altLang="en-US" sz="1900">
                <a:latin typeface="Arial" panose="020B0604020202020204" pitchFamily="34" charset="0"/>
              </a:rPr>
              <a:t>Device profiles</a:t>
            </a:r>
          </a:p>
          <a:p>
            <a:pPr algn="ctr" eaLnBrk="1" hangingPunct="1"/>
            <a:endParaRPr lang="en-US" altLang="en-US" sz="1900">
              <a:latin typeface="Arial" panose="020B0604020202020204" pitchFamily="34" charset="0"/>
            </a:endParaRPr>
          </a:p>
        </p:txBody>
      </p:sp>
      <p:cxnSp>
        <p:nvCxnSpPr>
          <p:cNvPr id="6150" name="Straight Arrow Connector 17">
            <a:extLst>
              <a:ext uri="{FF2B5EF4-FFF2-40B4-BE49-F238E27FC236}">
                <a16:creationId xmlns:a16="http://schemas.microsoft.com/office/drawing/2014/main" id="{67C8F3E3-47FD-4B4F-BBC8-79DD39291B4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051550" y="3465513"/>
            <a:ext cx="1066800" cy="3175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1" name="Straight Arrow Connector 24">
            <a:extLst>
              <a:ext uri="{FF2B5EF4-FFF2-40B4-BE49-F238E27FC236}">
                <a16:creationId xmlns:a16="http://schemas.microsoft.com/office/drawing/2014/main" id="{84138796-066C-4622-A944-0C3691098136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4831557" y="2666206"/>
            <a:ext cx="457200" cy="1587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2" name="Elbow Connector 30">
            <a:extLst>
              <a:ext uri="{FF2B5EF4-FFF2-40B4-BE49-F238E27FC236}">
                <a16:creationId xmlns:a16="http://schemas.microsoft.com/office/drawing/2014/main" id="{BB7078EA-C226-43D0-95E8-A6D56F99F1EE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3937000" y="3562350"/>
            <a:ext cx="723900" cy="1600200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accent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3" name="Elbow Connector 32">
            <a:extLst>
              <a:ext uri="{FF2B5EF4-FFF2-40B4-BE49-F238E27FC236}">
                <a16:creationId xmlns:a16="http://schemas.microsoft.com/office/drawing/2014/main" id="{A768E77A-AC48-471B-983E-968AFC27B577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V="1">
            <a:off x="5461000" y="3638550"/>
            <a:ext cx="723900" cy="1447800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accent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54" name="TextBox 33">
            <a:extLst>
              <a:ext uri="{FF2B5EF4-FFF2-40B4-BE49-F238E27FC236}">
                <a16:creationId xmlns:a16="http://schemas.microsoft.com/office/drawing/2014/main" id="{726A1497-314E-4A9C-9D6B-27D44B1495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613" y="1798638"/>
            <a:ext cx="3568700" cy="367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31775" indent="-23177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900">
                <a:latin typeface="Arial" panose="020B0604020202020204" pitchFamily="34" charset="0"/>
              </a:rPr>
              <a:t>Deliver content to over 5000 devices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900">
                <a:latin typeface="Arial" panose="020B0604020202020204" pitchFamily="34" charset="0"/>
              </a:rPr>
              <a:t>Formatting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900">
                <a:latin typeface="Arial" panose="020B0604020202020204" pitchFamily="34" charset="0"/>
              </a:rPr>
              <a:t>Transcoding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900">
                <a:latin typeface="Arial" panose="020B0604020202020204" pitchFamily="34" charset="0"/>
              </a:rPr>
              <a:t>Streaming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900">
                <a:latin typeface="Arial" panose="020B0604020202020204" pitchFamily="34" charset="0"/>
              </a:rPr>
              <a:t>User Generated Content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900">
                <a:latin typeface="Arial" panose="020B0604020202020204" pitchFamily="34" charset="0"/>
              </a:rPr>
              <a:t>Mobile collaboration</a:t>
            </a:r>
            <a:endParaRPr lang="en-US" altLang="en-US" sz="2000">
              <a:latin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900">
                <a:latin typeface="Arial" panose="020B0604020202020204" pitchFamily="34" charset="0"/>
              </a:rPr>
              <a:t>Subscriptions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900">
                <a:latin typeface="Arial" panose="020B0604020202020204" pitchFamily="34" charset="0"/>
              </a:rPr>
              <a:t>On-demand or Push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900">
                <a:latin typeface="Arial" panose="020B0604020202020204" pitchFamily="34" charset="0"/>
              </a:rPr>
              <a:t>Mobile Alerts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900">
                <a:latin typeface="Arial" panose="020B0604020202020204" pitchFamily="34" charset="0"/>
                <a:hlinkClick r:id="rId4"/>
              </a:rPr>
              <a:t>Broken</a:t>
            </a:r>
            <a:endParaRPr lang="en-US" altLang="en-US" sz="1900">
              <a:latin typeface="Arial" panose="020B0604020202020204" pitchFamily="34" charset="0"/>
            </a:endParaRPr>
          </a:p>
          <a:p>
            <a:pPr algn="ctr" eaLnBrk="1" hangingPunct="1"/>
            <a:endParaRPr lang="en-US" altLang="en-US">
              <a:latin typeface="Arial" panose="020B0604020202020204" pitchFamily="34" charset="0"/>
            </a:endParaRPr>
          </a:p>
        </p:txBody>
      </p:sp>
      <p:pic>
        <p:nvPicPr>
          <p:cNvPr id="6155" name="Picture 36" descr="3131-2.jpg">
            <a:extLst>
              <a:ext uri="{FF2B5EF4-FFF2-40B4-BE49-F238E27FC236}">
                <a16:creationId xmlns:a16="http://schemas.microsoft.com/office/drawing/2014/main" id="{A7569209-21DD-49A8-832C-F47AAB86AD2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750" y="1301750"/>
            <a:ext cx="1727200" cy="113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6" name="Picture 10" descr="C:\temp\ContentServer.jpeg">
            <a:hlinkClick r:id="rId6" action="ppaction://hlinkpres?slideindex=1&amp;slidetitle="/>
            <a:extLst>
              <a:ext uri="{FF2B5EF4-FFF2-40B4-BE49-F238E27FC236}">
                <a16:creationId xmlns:a16="http://schemas.microsoft.com/office/drawing/2014/main" id="{787552B7-A930-4A82-AA54-C621FC40F4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750" y="4711700"/>
            <a:ext cx="1690688" cy="128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7" name="Picture 13" descr="C:\temp\TeamUp.jpeg">
            <a:hlinkClick r:id="rId8" action="ppaction://hlinkpres?slideindex=1&amp;slidetitle="/>
            <a:extLst>
              <a:ext uri="{FF2B5EF4-FFF2-40B4-BE49-F238E27FC236}">
                <a16:creationId xmlns:a16="http://schemas.microsoft.com/office/drawing/2014/main" id="{EC6B8E6A-37FF-4375-9623-70480AB6A9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0550" y="4711700"/>
            <a:ext cx="1690688" cy="128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ounded Rectangle 36">
            <a:extLst>
              <a:ext uri="{FF2B5EF4-FFF2-40B4-BE49-F238E27FC236}">
                <a16:creationId xmlns:a16="http://schemas.microsoft.com/office/drawing/2014/main" id="{734A1F6E-C8DC-44BD-8F8F-BA174EBD28F1}"/>
              </a:ext>
            </a:extLst>
          </p:cNvPr>
          <p:cNvSpPr/>
          <p:nvPr/>
        </p:nvSpPr>
        <p:spPr bwMode="auto">
          <a:xfrm>
            <a:off x="3276600" y="1981200"/>
            <a:ext cx="2909888" cy="3657600"/>
          </a:xfrm>
          <a:prstGeom prst="roundRect">
            <a:avLst>
              <a:gd name="adj" fmla="val 10359"/>
            </a:avLst>
          </a:prstGeom>
          <a:gradFill>
            <a:gsLst>
              <a:gs pos="0">
                <a:schemeClr val="accent3">
                  <a:shade val="51000"/>
                  <a:satMod val="130000"/>
                </a:schemeClr>
              </a:gs>
              <a:gs pos="13000">
                <a:schemeClr val="bg2">
                  <a:lumMod val="40000"/>
                  <a:lumOff val="60000"/>
                </a:schemeClr>
              </a:gs>
              <a:gs pos="92000">
                <a:schemeClr val="accent3">
                  <a:shade val="94000"/>
                  <a:satMod val="135000"/>
                </a:schemeClr>
              </a:gs>
            </a:gsLst>
          </a:gradFill>
          <a:ln>
            <a:solidFill>
              <a:schemeClr val="bg2"/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Ctr="1"/>
          <a:lstStyle/>
          <a:p>
            <a:pPr algn="ctr" eaLnBrk="1" hangingPunct="1">
              <a:defRPr/>
            </a:pPr>
            <a:r>
              <a:rPr lang="en-GB" sz="1600" dirty="0">
                <a:solidFill>
                  <a:schemeClr val="tx1"/>
                </a:solidFill>
              </a:rPr>
              <a:t>Mobility Services</a:t>
            </a:r>
          </a:p>
        </p:txBody>
      </p:sp>
      <p:sp>
        <p:nvSpPr>
          <p:cNvPr id="8195" name="Title 1">
            <a:extLst>
              <a:ext uri="{FF2B5EF4-FFF2-40B4-BE49-F238E27FC236}">
                <a16:creationId xmlns:a16="http://schemas.microsoft.com/office/drawing/2014/main" id="{DA087D32-A698-4088-8F20-CC70DE5A38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Device Content Updates</a:t>
            </a: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6519A107-21BD-46CF-9244-CAF62716B29A}"/>
              </a:ext>
            </a:extLst>
          </p:cNvPr>
          <p:cNvSpPr/>
          <p:nvPr/>
        </p:nvSpPr>
        <p:spPr bwMode="auto">
          <a:xfrm>
            <a:off x="290513" y="2022475"/>
            <a:ext cx="2909887" cy="3616325"/>
          </a:xfrm>
          <a:prstGeom prst="roundRect">
            <a:avLst>
              <a:gd name="adj" fmla="val 10359"/>
            </a:avLst>
          </a:prstGeom>
          <a:gradFill>
            <a:gsLst>
              <a:gs pos="0">
                <a:schemeClr val="accent3">
                  <a:shade val="51000"/>
                  <a:satMod val="130000"/>
                </a:schemeClr>
              </a:gs>
              <a:gs pos="13000">
                <a:schemeClr val="bg2">
                  <a:lumMod val="40000"/>
                  <a:lumOff val="60000"/>
                </a:schemeClr>
              </a:gs>
              <a:gs pos="92000">
                <a:schemeClr val="accent3">
                  <a:shade val="94000"/>
                  <a:satMod val="135000"/>
                </a:schemeClr>
              </a:gs>
            </a:gsLst>
          </a:gradFill>
          <a:ln>
            <a:solidFill>
              <a:schemeClr val="bg2"/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Ctr="1"/>
          <a:lstStyle/>
          <a:p>
            <a:pPr algn="ctr" eaLnBrk="1" hangingPunct="1">
              <a:defRPr/>
            </a:pPr>
            <a:r>
              <a:rPr lang="en-GB" sz="1600" dirty="0">
                <a:solidFill>
                  <a:schemeClr val="tx1"/>
                </a:solidFill>
              </a:rPr>
              <a:t>Delivery</a:t>
            </a:r>
            <a:br>
              <a:rPr lang="en-GB" sz="1600" dirty="0">
                <a:solidFill>
                  <a:schemeClr val="tx1"/>
                </a:solidFill>
              </a:rPr>
            </a:br>
            <a:r>
              <a:rPr lang="en-GB" sz="1600" dirty="0">
                <a:solidFill>
                  <a:schemeClr val="tx1"/>
                </a:solidFill>
              </a:rPr>
              <a:t>Environment</a:t>
            </a:r>
          </a:p>
        </p:txBody>
      </p:sp>
      <p:pic>
        <p:nvPicPr>
          <p:cNvPr id="8197" name="Picture 11" descr="Content Server.gif">
            <a:extLst>
              <a:ext uri="{FF2B5EF4-FFF2-40B4-BE49-F238E27FC236}">
                <a16:creationId xmlns:a16="http://schemas.microsoft.com/office/drawing/2014/main" id="{8BF7BB89-8264-46F3-8535-C62109E936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663" y="3146425"/>
            <a:ext cx="1274762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12" descr="SatelliteServer.gif">
            <a:extLst>
              <a:ext uri="{FF2B5EF4-FFF2-40B4-BE49-F238E27FC236}">
                <a16:creationId xmlns:a16="http://schemas.microsoft.com/office/drawing/2014/main" id="{FB27280B-BDF3-4DBD-BC99-5CE56CE17D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182938"/>
            <a:ext cx="790575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13" descr="SatelliteServer.gif">
            <a:extLst>
              <a:ext uri="{FF2B5EF4-FFF2-40B4-BE49-F238E27FC236}">
                <a16:creationId xmlns:a16="http://schemas.microsoft.com/office/drawing/2014/main" id="{0325808B-3C3F-4E00-8FC2-526B0A3280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765550"/>
            <a:ext cx="790575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14" descr="engage.gif">
            <a:extLst>
              <a:ext uri="{FF2B5EF4-FFF2-40B4-BE49-F238E27FC236}">
                <a16:creationId xmlns:a16="http://schemas.microsoft.com/office/drawing/2014/main" id="{BE3B11DE-A815-4B32-BFD8-1A3B55E6FE9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1263" y="3795713"/>
            <a:ext cx="98425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36" descr="3131-2.jpg">
            <a:extLst>
              <a:ext uri="{FF2B5EF4-FFF2-40B4-BE49-F238E27FC236}">
                <a16:creationId xmlns:a16="http://schemas.microsoft.com/office/drawing/2014/main" id="{8EB98F47-5127-4811-9726-2D38333FE1C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819400"/>
            <a:ext cx="111442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22" descr="Crystal_Clear_kdm_user_female.png">
            <a:extLst>
              <a:ext uri="{FF2B5EF4-FFF2-40B4-BE49-F238E27FC236}">
                <a16:creationId xmlns:a16="http://schemas.microsoft.com/office/drawing/2014/main" id="{F9E6A84D-AD33-4A64-9D45-C4928E85843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29600" y="4495800"/>
            <a:ext cx="502645" cy="502645"/>
          </a:xfrm>
          <a:prstGeom prst="rect">
            <a:avLst/>
          </a:prstGeom>
          <a:effectLst>
            <a:glow rad="101600">
              <a:schemeClr val="accent1">
                <a:alpha val="60000"/>
              </a:schemeClr>
            </a:glow>
          </a:effectLst>
        </p:spPr>
      </p:pic>
      <p:pic>
        <p:nvPicPr>
          <p:cNvPr id="24" name="Picture 23" descr="Crystal_Clear_kdm_user_male.png">
            <a:extLst>
              <a:ext uri="{FF2B5EF4-FFF2-40B4-BE49-F238E27FC236}">
                <a16:creationId xmlns:a16="http://schemas.microsoft.com/office/drawing/2014/main" id="{7DE055F7-BE13-49F0-9583-C733BD9562A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239941" y="2995602"/>
            <a:ext cx="502645" cy="502645"/>
          </a:xfrm>
          <a:prstGeom prst="rect">
            <a:avLst/>
          </a:prstGeom>
          <a:effectLst>
            <a:glow rad="101600">
              <a:schemeClr val="accent1">
                <a:alpha val="60000"/>
              </a:schemeClr>
            </a:glow>
          </a:effectLst>
        </p:spPr>
      </p:pic>
      <p:grpSp>
        <p:nvGrpSpPr>
          <p:cNvPr id="2" name="Group 257">
            <a:extLst>
              <a:ext uri="{FF2B5EF4-FFF2-40B4-BE49-F238E27FC236}">
                <a16:creationId xmlns:a16="http://schemas.microsoft.com/office/drawing/2014/main" id="{557B8E08-766F-40D9-9131-E074125A17A0}"/>
              </a:ext>
            </a:extLst>
          </p:cNvPr>
          <p:cNvGrpSpPr/>
          <p:nvPr/>
        </p:nvGrpSpPr>
        <p:grpSpPr>
          <a:xfrm>
            <a:off x="8087541" y="3757602"/>
            <a:ext cx="735030" cy="574083"/>
            <a:chOff x="2865326" y="642918"/>
            <a:chExt cx="1782866" cy="1392478"/>
          </a:xfrm>
          <a:effectLst>
            <a:glow rad="101600">
              <a:schemeClr val="accent1">
                <a:alpha val="60000"/>
              </a:schemeClr>
            </a:glow>
          </a:effectLst>
        </p:grpSpPr>
        <p:pic>
          <p:nvPicPr>
            <p:cNvPr id="26" name="Picture 25" descr="Crystal_Clear_kdm_user_female.png">
              <a:extLst>
                <a:ext uri="{FF2B5EF4-FFF2-40B4-BE49-F238E27FC236}">
                  <a16:creationId xmlns:a16="http://schemas.microsoft.com/office/drawing/2014/main" id="{7F1D9142-07E8-496B-B78E-A0C361D2C77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428992" y="642918"/>
              <a:ext cx="1219200" cy="1219200"/>
            </a:xfrm>
            <a:prstGeom prst="rect">
              <a:avLst/>
            </a:prstGeom>
            <a:effectLst/>
          </p:spPr>
        </p:pic>
        <p:pic>
          <p:nvPicPr>
            <p:cNvPr id="27" name="Picture 26" descr="Crystal_Clear_kdm_user_male.png">
              <a:extLst>
                <a:ext uri="{FF2B5EF4-FFF2-40B4-BE49-F238E27FC236}">
                  <a16:creationId xmlns:a16="http://schemas.microsoft.com/office/drawing/2014/main" id="{692138E0-E21D-45B3-A181-A53E56E4F32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865326" y="816196"/>
              <a:ext cx="1219200" cy="1219200"/>
            </a:xfrm>
            <a:prstGeom prst="rect">
              <a:avLst/>
            </a:prstGeom>
          </p:spPr>
        </p:pic>
      </p:grpSp>
      <p:grpSp>
        <p:nvGrpSpPr>
          <p:cNvPr id="4" name="Group 253">
            <a:extLst>
              <a:ext uri="{FF2B5EF4-FFF2-40B4-BE49-F238E27FC236}">
                <a16:creationId xmlns:a16="http://schemas.microsoft.com/office/drawing/2014/main" id="{1644F920-6E6C-44C4-8E64-E17E1CD0DBF1}"/>
              </a:ext>
            </a:extLst>
          </p:cNvPr>
          <p:cNvGrpSpPr/>
          <p:nvPr/>
        </p:nvGrpSpPr>
        <p:grpSpPr>
          <a:xfrm>
            <a:off x="8087541" y="2233602"/>
            <a:ext cx="767714" cy="502645"/>
            <a:chOff x="3428992" y="642918"/>
            <a:chExt cx="1862142" cy="1219200"/>
          </a:xfrm>
          <a:effectLst>
            <a:glow rad="101600">
              <a:schemeClr val="accent1">
                <a:alpha val="60000"/>
              </a:schemeClr>
            </a:glow>
          </a:effectLst>
        </p:grpSpPr>
        <p:pic>
          <p:nvPicPr>
            <p:cNvPr id="29" name="Picture 28" descr="Crystal_Clear_kdm_user_male.png">
              <a:extLst>
                <a:ext uri="{FF2B5EF4-FFF2-40B4-BE49-F238E27FC236}">
                  <a16:creationId xmlns:a16="http://schemas.microsoft.com/office/drawing/2014/main" id="{A10E4DFE-49D5-47C3-9259-7C4B431D660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071934" y="642918"/>
              <a:ext cx="1219200" cy="1219200"/>
            </a:xfrm>
            <a:prstGeom prst="rect">
              <a:avLst/>
            </a:prstGeom>
          </p:spPr>
        </p:pic>
        <p:pic>
          <p:nvPicPr>
            <p:cNvPr id="30" name="Picture 29" descr="Crystal_Clear_kdm_user_female.png">
              <a:extLst>
                <a:ext uri="{FF2B5EF4-FFF2-40B4-BE49-F238E27FC236}">
                  <a16:creationId xmlns:a16="http://schemas.microsoft.com/office/drawing/2014/main" id="{6D4CE9A0-21B0-4D97-A330-4059B195777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428992" y="642918"/>
              <a:ext cx="1219200" cy="1219200"/>
            </a:xfrm>
            <a:prstGeom prst="rect">
              <a:avLst/>
            </a:prstGeom>
            <a:effectLst/>
          </p:spPr>
        </p:pic>
      </p:grp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03D72C75-C2AE-4FA2-8AEE-2A56B500A561}"/>
              </a:ext>
            </a:extLst>
          </p:cNvPr>
          <p:cNvCxnSpPr/>
          <p:nvPr/>
        </p:nvCxnSpPr>
        <p:spPr bwMode="auto">
          <a:xfrm rot="10800000">
            <a:off x="6324600" y="4343400"/>
            <a:ext cx="16002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E4DEF63E-854D-45B7-AB3C-259381062112}"/>
              </a:ext>
            </a:extLst>
          </p:cNvPr>
          <p:cNvCxnSpPr/>
          <p:nvPr/>
        </p:nvCxnSpPr>
        <p:spPr bwMode="auto">
          <a:xfrm flipV="1">
            <a:off x="7772400" y="2743200"/>
            <a:ext cx="304800" cy="2286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C7A4351C-2B9A-435D-819D-78E8FC114839}"/>
              </a:ext>
            </a:extLst>
          </p:cNvPr>
          <p:cNvCxnSpPr/>
          <p:nvPr/>
        </p:nvCxnSpPr>
        <p:spPr bwMode="auto">
          <a:xfrm>
            <a:off x="5715000" y="3048000"/>
            <a:ext cx="6858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B72A1A6C-C4EE-496D-B809-6921887D87D4}"/>
              </a:ext>
            </a:extLst>
          </p:cNvPr>
          <p:cNvCxnSpPr/>
          <p:nvPr/>
        </p:nvCxnSpPr>
        <p:spPr bwMode="auto">
          <a:xfrm>
            <a:off x="7696200" y="3200400"/>
            <a:ext cx="457200" cy="762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DB64C32B-21B4-45DE-8CC8-8062C1A918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23622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GB" altLang="en-US" sz="1200">
                <a:latin typeface="Arial" panose="020B0604020202020204" pitchFamily="34" charset="0"/>
                <a:cs typeface="Arial" panose="020B0604020202020204" pitchFamily="34" charset="0"/>
              </a:rPr>
              <a:t>Device friendly content updates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0D8F609-B16A-4841-8DA8-9E5FA0C26C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4067175"/>
            <a:ext cx="1447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GB" altLang="en-US" sz="1200">
                <a:latin typeface="Arial" panose="020B0604020202020204" pitchFamily="34" charset="0"/>
                <a:cs typeface="Arial" panose="020B0604020202020204" pitchFamily="34" charset="0"/>
              </a:rPr>
              <a:t>User subscription</a:t>
            </a:r>
          </a:p>
        </p:txBody>
      </p:sp>
      <p:pic>
        <p:nvPicPr>
          <p:cNvPr id="8212" name="Picture 8" descr="eablast_web_preview">
            <a:extLst>
              <a:ext uri="{FF2B5EF4-FFF2-40B4-BE49-F238E27FC236}">
                <a16:creationId xmlns:a16="http://schemas.microsoft.com/office/drawing/2014/main" id="{F568A498-A139-4DD6-A053-19EAE19523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657600"/>
            <a:ext cx="15684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Can 33">
            <a:extLst>
              <a:ext uri="{FF2B5EF4-FFF2-40B4-BE49-F238E27FC236}">
                <a16:creationId xmlns:a16="http://schemas.microsoft.com/office/drawing/2014/main" id="{1C34E0C7-112F-4D9C-B269-27E207E515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4724400"/>
            <a:ext cx="1292225" cy="609600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rgbClr val="E0FFE0"/>
              </a:gs>
              <a:gs pos="64999">
                <a:srgbClr val="B2FFB2"/>
              </a:gs>
              <a:gs pos="100000">
                <a:srgbClr val="90FF90"/>
              </a:gs>
            </a:gsLst>
            <a:lin ang="5400000" scaled="1"/>
          </a:gradFill>
          <a:ln w="9525">
            <a:solidFill>
              <a:srgbClr val="00CC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100" b="1">
                <a:latin typeface="Arial" panose="020B0604020202020204" pitchFamily="34" charset="0"/>
              </a:rPr>
              <a:t>Subscriptions</a:t>
            </a:r>
          </a:p>
          <a:p>
            <a:pPr algn="ctr" eaLnBrk="1" hangingPunct="1"/>
            <a:r>
              <a:rPr lang="en-US" altLang="en-US" sz="1100" b="1">
                <a:latin typeface="Arial" panose="020B0604020202020204" pitchFamily="34" charset="0"/>
              </a:rPr>
              <a:t>Device profiles</a:t>
            </a:r>
          </a:p>
          <a:p>
            <a:pPr eaLnBrk="1" hangingPunct="1"/>
            <a:endParaRPr lang="en-US" altLang="en-US"/>
          </a:p>
        </p:txBody>
      </p:sp>
      <p:pic>
        <p:nvPicPr>
          <p:cNvPr id="8214" name="Picture 39" descr="Mobility Server.gif">
            <a:hlinkClick r:id="rId10" action="ppaction://hlinkpres?slideindex=1&amp;slidetitle="/>
            <a:extLst>
              <a:ext uri="{FF2B5EF4-FFF2-40B4-BE49-F238E27FC236}">
                <a16:creationId xmlns:a16="http://schemas.microsoft.com/office/drawing/2014/main" id="{497FC40A-1CCA-43FD-A1CE-306B8EDE8EF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590800"/>
            <a:ext cx="1447800" cy="94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Flowchart: Magnetic Disk 41">
            <a:extLst>
              <a:ext uri="{FF2B5EF4-FFF2-40B4-BE49-F238E27FC236}">
                <a16:creationId xmlns:a16="http://schemas.microsoft.com/office/drawing/2014/main" id="{DA9833B7-B160-48FD-B437-C74019393BE0}"/>
              </a:ext>
            </a:extLst>
          </p:cNvPr>
          <p:cNvSpPr/>
          <p:nvPr/>
        </p:nvSpPr>
        <p:spPr bwMode="auto">
          <a:xfrm>
            <a:off x="914400" y="4724400"/>
            <a:ext cx="1752600" cy="657225"/>
          </a:xfrm>
          <a:prstGeom prst="flowChartMagneticDisk">
            <a:avLst/>
          </a:prstGeom>
          <a:solidFill>
            <a:srgbClr val="0070C0"/>
          </a:solidFill>
          <a:ln>
            <a:solidFill>
              <a:srgbClr val="003399"/>
            </a:solidFill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eaLnBrk="1" hangingPunct="1">
              <a:defRPr/>
            </a:pPr>
            <a:r>
              <a:rPr lang="en-US" sz="1100" dirty="0">
                <a:solidFill>
                  <a:schemeClr val="bg1"/>
                </a:solidFill>
                <a:latin typeface="Verdana" pitchFamily="34" charset="0"/>
              </a:rPr>
              <a:t>Content and Rules</a:t>
            </a:r>
            <a:endParaRPr lang="en-US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49" name="Right Arrow 48">
            <a:extLst>
              <a:ext uri="{FF2B5EF4-FFF2-40B4-BE49-F238E27FC236}">
                <a16:creationId xmlns:a16="http://schemas.microsoft.com/office/drawing/2014/main" id="{8D8D756E-9DF1-420E-905D-D40000FD0A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2711450"/>
            <a:ext cx="914400" cy="590550"/>
          </a:xfrm>
          <a:prstGeom prst="rightArrow">
            <a:avLst>
              <a:gd name="adj1" fmla="val 50000"/>
              <a:gd name="adj2" fmla="val 4995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GB" altLang="en-US" sz="1200" b="1">
                <a:latin typeface="Arial" panose="020B0604020202020204" pitchFamily="34" charset="0"/>
              </a:rPr>
              <a:t>Content</a:t>
            </a:r>
            <a:endParaRPr lang="en-GB" altLang="en-US" sz="2000" b="1">
              <a:latin typeface="Arial" panose="020B0604020202020204" pitchFamily="34" charset="0"/>
            </a:endParaRP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30585812-DE95-4D00-9030-07CC9F46D877}"/>
              </a:ext>
            </a:extLst>
          </p:cNvPr>
          <p:cNvCxnSpPr/>
          <p:nvPr/>
        </p:nvCxnSpPr>
        <p:spPr bwMode="auto">
          <a:xfrm rot="16200000" flipH="1">
            <a:off x="7620000" y="3352800"/>
            <a:ext cx="457200" cy="4572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34" grpId="0" animBg="1"/>
      <p:bldP spid="4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876A9273-6EEE-438E-8312-286AA5B492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Targeting Mobile Visitors</a:t>
            </a: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24A0A879-C5CE-4ACD-8265-0F3DEFF1BB4D}"/>
              </a:ext>
            </a:extLst>
          </p:cNvPr>
          <p:cNvSpPr/>
          <p:nvPr/>
        </p:nvSpPr>
        <p:spPr bwMode="auto">
          <a:xfrm>
            <a:off x="290513" y="2022475"/>
            <a:ext cx="2909887" cy="3159125"/>
          </a:xfrm>
          <a:prstGeom prst="roundRect">
            <a:avLst>
              <a:gd name="adj" fmla="val 10359"/>
            </a:avLst>
          </a:prstGeom>
          <a:gradFill>
            <a:gsLst>
              <a:gs pos="0">
                <a:schemeClr val="accent3">
                  <a:shade val="51000"/>
                  <a:satMod val="130000"/>
                </a:schemeClr>
              </a:gs>
              <a:gs pos="13000">
                <a:schemeClr val="bg2">
                  <a:lumMod val="40000"/>
                  <a:lumOff val="60000"/>
                </a:schemeClr>
              </a:gs>
              <a:gs pos="92000">
                <a:schemeClr val="accent3">
                  <a:shade val="94000"/>
                  <a:satMod val="135000"/>
                </a:schemeClr>
              </a:gs>
            </a:gsLst>
          </a:gradFill>
          <a:ln>
            <a:solidFill>
              <a:schemeClr val="bg2"/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Ctr="1"/>
          <a:lstStyle/>
          <a:p>
            <a:pPr algn="ctr" eaLnBrk="1" hangingPunct="1">
              <a:defRPr/>
            </a:pPr>
            <a:r>
              <a:rPr lang="en-GB" sz="1600" dirty="0">
                <a:solidFill>
                  <a:schemeClr val="tx1"/>
                </a:solidFill>
              </a:rPr>
              <a:t>Delivery</a:t>
            </a:r>
            <a:br>
              <a:rPr lang="en-GB" sz="1600" dirty="0">
                <a:solidFill>
                  <a:schemeClr val="tx1"/>
                </a:solidFill>
              </a:rPr>
            </a:br>
            <a:r>
              <a:rPr lang="en-GB" sz="1600" dirty="0">
                <a:solidFill>
                  <a:schemeClr val="tx1"/>
                </a:solidFill>
              </a:rPr>
              <a:t>Environment</a:t>
            </a:r>
          </a:p>
        </p:txBody>
      </p:sp>
      <p:pic>
        <p:nvPicPr>
          <p:cNvPr id="10244" name="Picture 11" descr="Content Server.gif">
            <a:extLst>
              <a:ext uri="{FF2B5EF4-FFF2-40B4-BE49-F238E27FC236}">
                <a16:creationId xmlns:a16="http://schemas.microsoft.com/office/drawing/2014/main" id="{BF96D423-7FE9-47C3-BE63-00ACD9A005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663" y="3146425"/>
            <a:ext cx="1274762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12" descr="SatelliteServer.gif">
            <a:extLst>
              <a:ext uri="{FF2B5EF4-FFF2-40B4-BE49-F238E27FC236}">
                <a16:creationId xmlns:a16="http://schemas.microsoft.com/office/drawing/2014/main" id="{0E44B869-C4E8-4C9C-A6C5-13C5EEBD6A1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182938"/>
            <a:ext cx="790575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13" descr="SatelliteServer.gif">
            <a:extLst>
              <a:ext uri="{FF2B5EF4-FFF2-40B4-BE49-F238E27FC236}">
                <a16:creationId xmlns:a16="http://schemas.microsoft.com/office/drawing/2014/main" id="{0CF6E871-37F6-41DA-8EC7-83F32D58DF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765550"/>
            <a:ext cx="790575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14" descr="engage.gif">
            <a:extLst>
              <a:ext uri="{FF2B5EF4-FFF2-40B4-BE49-F238E27FC236}">
                <a16:creationId xmlns:a16="http://schemas.microsoft.com/office/drawing/2014/main" id="{DAC3D583-68B1-4165-A1FA-CE967294BC3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1263" y="3795713"/>
            <a:ext cx="98425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12" descr="C:\temp\Mobility Server.jpeg">
            <a:extLst>
              <a:ext uri="{FF2B5EF4-FFF2-40B4-BE49-F238E27FC236}">
                <a16:creationId xmlns:a16="http://schemas.microsoft.com/office/drawing/2014/main" id="{ACB39658-3073-4187-BD6D-3B58F4207D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971800"/>
            <a:ext cx="1530350" cy="116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9" name="Picture 36" descr="3131-2.jpg">
            <a:extLst>
              <a:ext uri="{FF2B5EF4-FFF2-40B4-BE49-F238E27FC236}">
                <a16:creationId xmlns:a16="http://schemas.microsoft.com/office/drawing/2014/main" id="{B3FFEAC6-EBBB-499E-A137-C60F7FB698B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048000"/>
            <a:ext cx="111442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22" descr="Crystal_Clear_kdm_user_female.png">
            <a:extLst>
              <a:ext uri="{FF2B5EF4-FFF2-40B4-BE49-F238E27FC236}">
                <a16:creationId xmlns:a16="http://schemas.microsoft.com/office/drawing/2014/main" id="{1EC780E2-5C16-422D-B115-04681AAEF80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229600" y="4495800"/>
            <a:ext cx="502645" cy="502645"/>
          </a:xfrm>
          <a:prstGeom prst="rect">
            <a:avLst/>
          </a:prstGeom>
          <a:effectLst>
            <a:glow rad="101600">
              <a:schemeClr val="accent1">
                <a:alpha val="60000"/>
              </a:schemeClr>
            </a:glow>
          </a:effectLst>
        </p:spPr>
      </p:pic>
      <p:pic>
        <p:nvPicPr>
          <p:cNvPr id="24" name="Picture 23" descr="Crystal_Clear_kdm_user_male.png">
            <a:extLst>
              <a:ext uri="{FF2B5EF4-FFF2-40B4-BE49-F238E27FC236}">
                <a16:creationId xmlns:a16="http://schemas.microsoft.com/office/drawing/2014/main" id="{1BDCC9D8-52B9-48C6-86A7-575085DE5BF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239941" y="2995602"/>
            <a:ext cx="502645" cy="502645"/>
          </a:xfrm>
          <a:prstGeom prst="rect">
            <a:avLst/>
          </a:prstGeom>
          <a:effectLst>
            <a:glow rad="101600">
              <a:schemeClr val="accent1">
                <a:alpha val="60000"/>
              </a:schemeClr>
            </a:glow>
          </a:effectLst>
        </p:spPr>
      </p:pic>
      <p:grpSp>
        <p:nvGrpSpPr>
          <p:cNvPr id="2" name="Group 257">
            <a:extLst>
              <a:ext uri="{FF2B5EF4-FFF2-40B4-BE49-F238E27FC236}">
                <a16:creationId xmlns:a16="http://schemas.microsoft.com/office/drawing/2014/main" id="{DA8215B3-55FB-4260-9437-6E53B08AB30D}"/>
              </a:ext>
            </a:extLst>
          </p:cNvPr>
          <p:cNvGrpSpPr/>
          <p:nvPr/>
        </p:nvGrpSpPr>
        <p:grpSpPr>
          <a:xfrm>
            <a:off x="8087541" y="3757602"/>
            <a:ext cx="735030" cy="574083"/>
            <a:chOff x="2865326" y="642918"/>
            <a:chExt cx="1782866" cy="1392478"/>
          </a:xfrm>
          <a:effectLst>
            <a:glow rad="101600">
              <a:schemeClr val="accent1">
                <a:alpha val="60000"/>
              </a:schemeClr>
            </a:glow>
          </a:effectLst>
        </p:grpSpPr>
        <p:pic>
          <p:nvPicPr>
            <p:cNvPr id="26" name="Picture 25" descr="Crystal_Clear_kdm_user_female.png">
              <a:extLst>
                <a:ext uri="{FF2B5EF4-FFF2-40B4-BE49-F238E27FC236}">
                  <a16:creationId xmlns:a16="http://schemas.microsoft.com/office/drawing/2014/main" id="{9C8E51AD-42AF-485A-AE8F-394EC6B4545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3428992" y="642918"/>
              <a:ext cx="1219200" cy="1219200"/>
            </a:xfrm>
            <a:prstGeom prst="rect">
              <a:avLst/>
            </a:prstGeom>
            <a:effectLst/>
          </p:spPr>
        </p:pic>
        <p:pic>
          <p:nvPicPr>
            <p:cNvPr id="27" name="Picture 26" descr="Crystal_Clear_kdm_user_male.png">
              <a:extLst>
                <a:ext uri="{FF2B5EF4-FFF2-40B4-BE49-F238E27FC236}">
                  <a16:creationId xmlns:a16="http://schemas.microsoft.com/office/drawing/2014/main" id="{784C7A8F-87B2-498F-A9C8-D86C7F090A55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2865326" y="816196"/>
              <a:ext cx="1219200" cy="1219200"/>
            </a:xfrm>
            <a:prstGeom prst="rect">
              <a:avLst/>
            </a:prstGeom>
          </p:spPr>
        </p:pic>
      </p:grpSp>
      <p:grpSp>
        <p:nvGrpSpPr>
          <p:cNvPr id="4" name="Group 253">
            <a:extLst>
              <a:ext uri="{FF2B5EF4-FFF2-40B4-BE49-F238E27FC236}">
                <a16:creationId xmlns:a16="http://schemas.microsoft.com/office/drawing/2014/main" id="{BC75E9FF-DF39-4CFC-B404-8D00569F1960}"/>
              </a:ext>
            </a:extLst>
          </p:cNvPr>
          <p:cNvGrpSpPr/>
          <p:nvPr/>
        </p:nvGrpSpPr>
        <p:grpSpPr>
          <a:xfrm>
            <a:off x="8087541" y="2233602"/>
            <a:ext cx="767714" cy="502645"/>
            <a:chOff x="3428992" y="642918"/>
            <a:chExt cx="1862142" cy="1219200"/>
          </a:xfrm>
          <a:effectLst>
            <a:glow rad="101600">
              <a:schemeClr val="accent1">
                <a:alpha val="60000"/>
              </a:schemeClr>
            </a:glow>
          </a:effectLst>
        </p:grpSpPr>
        <p:pic>
          <p:nvPicPr>
            <p:cNvPr id="29" name="Picture 28" descr="Crystal_Clear_kdm_user_male.png">
              <a:extLst>
                <a:ext uri="{FF2B5EF4-FFF2-40B4-BE49-F238E27FC236}">
                  <a16:creationId xmlns:a16="http://schemas.microsoft.com/office/drawing/2014/main" id="{9B996630-A88D-408C-A003-B25914C22FE6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4071934" y="642918"/>
              <a:ext cx="1219200" cy="1219200"/>
            </a:xfrm>
            <a:prstGeom prst="rect">
              <a:avLst/>
            </a:prstGeom>
          </p:spPr>
        </p:pic>
        <p:pic>
          <p:nvPicPr>
            <p:cNvPr id="30" name="Picture 29" descr="Crystal_Clear_kdm_user_female.png">
              <a:extLst>
                <a:ext uri="{FF2B5EF4-FFF2-40B4-BE49-F238E27FC236}">
                  <a16:creationId xmlns:a16="http://schemas.microsoft.com/office/drawing/2014/main" id="{16CC9A35-4B27-4FFB-9FD4-D1A16850184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3428992" y="642918"/>
              <a:ext cx="1219200" cy="1219200"/>
            </a:xfrm>
            <a:prstGeom prst="rect">
              <a:avLst/>
            </a:prstGeom>
            <a:effectLst/>
          </p:spPr>
        </p:pic>
      </p:grp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06BF5639-AADC-4EF1-BB0E-3284E624CB16}"/>
              </a:ext>
            </a:extLst>
          </p:cNvPr>
          <p:cNvCxnSpPr/>
          <p:nvPr/>
        </p:nvCxnSpPr>
        <p:spPr bwMode="auto">
          <a:xfrm rot="10800000" flipV="1">
            <a:off x="5715000" y="3352800"/>
            <a:ext cx="533400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81268972-0939-4659-B070-FC4600C65646}"/>
              </a:ext>
            </a:extLst>
          </p:cNvPr>
          <p:cNvCxnSpPr/>
          <p:nvPr/>
        </p:nvCxnSpPr>
        <p:spPr bwMode="auto">
          <a:xfrm rot="10800000" flipV="1">
            <a:off x="3429000" y="3352800"/>
            <a:ext cx="533400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5BF74352-0F35-44F3-A2D1-A4461A8CF327}"/>
              </a:ext>
            </a:extLst>
          </p:cNvPr>
          <p:cNvCxnSpPr/>
          <p:nvPr/>
        </p:nvCxnSpPr>
        <p:spPr bwMode="auto">
          <a:xfrm rot="10800000" flipV="1">
            <a:off x="7467600" y="2743200"/>
            <a:ext cx="381000" cy="3048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BA7A35C1-7380-4807-919D-DAF505F18C49}"/>
              </a:ext>
            </a:extLst>
          </p:cNvPr>
          <p:cNvCxnSpPr/>
          <p:nvPr/>
        </p:nvCxnSpPr>
        <p:spPr bwMode="auto">
          <a:xfrm>
            <a:off x="3429000" y="3657600"/>
            <a:ext cx="533400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258" name="TextBox 42">
            <a:extLst>
              <a:ext uri="{FF2B5EF4-FFF2-40B4-BE49-F238E27FC236}">
                <a16:creationId xmlns:a16="http://schemas.microsoft.com/office/drawing/2014/main" id="{271A2C35-9A0A-410F-AD3E-7A240DF48C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733800"/>
            <a:ext cx="762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GB" altLang="en-US" sz="1200">
                <a:latin typeface="Arial" panose="020B0604020202020204" pitchFamily="34" charset="0"/>
                <a:cs typeface="Arial" panose="020B0604020202020204" pitchFamily="34" charset="0"/>
              </a:rPr>
              <a:t>Cached targeted XML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59DF9F01-454D-492A-B4B6-6BC1096703D4}"/>
              </a:ext>
            </a:extLst>
          </p:cNvPr>
          <p:cNvCxnSpPr/>
          <p:nvPr/>
        </p:nvCxnSpPr>
        <p:spPr bwMode="auto">
          <a:xfrm>
            <a:off x="5715000" y="3657600"/>
            <a:ext cx="533400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260" name="TextBox 44">
            <a:extLst>
              <a:ext uri="{FF2B5EF4-FFF2-40B4-BE49-F238E27FC236}">
                <a16:creationId xmlns:a16="http://schemas.microsoft.com/office/drawing/2014/main" id="{AB6DE429-E90A-48B4-B069-25B24DB07D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3962400"/>
            <a:ext cx="914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GB" altLang="en-US" sz="1200">
                <a:latin typeface="Arial" panose="020B0604020202020204" pitchFamily="34" charset="0"/>
                <a:cs typeface="Arial" panose="020B0604020202020204" pitchFamily="34" charset="0"/>
              </a:rPr>
              <a:t>Render content for device</a:t>
            </a:r>
          </a:p>
        </p:txBody>
      </p:sp>
      <p:sp>
        <p:nvSpPr>
          <p:cNvPr id="10261" name="TextBox 45">
            <a:extLst>
              <a:ext uri="{FF2B5EF4-FFF2-40B4-BE49-F238E27FC236}">
                <a16:creationId xmlns:a16="http://schemas.microsoft.com/office/drawing/2014/main" id="{52DBE997-B897-4C26-8B19-5C94D5D9A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2057400"/>
            <a:ext cx="914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GB" altLang="en-US" sz="1200">
                <a:latin typeface="Arial" panose="020B0604020202020204" pitchFamily="34" charset="0"/>
                <a:cs typeface="Arial" panose="020B0604020202020204" pitchFamily="34" charset="0"/>
              </a:rPr>
              <a:t>Deliver targeted response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CE18ECD7-6416-4853-9255-6A455751924E}"/>
              </a:ext>
            </a:extLst>
          </p:cNvPr>
          <p:cNvCxnSpPr/>
          <p:nvPr/>
        </p:nvCxnSpPr>
        <p:spPr bwMode="auto">
          <a:xfrm flipV="1">
            <a:off x="7696200" y="2895600"/>
            <a:ext cx="381000" cy="3048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263" name="Line Callout 1 51">
            <a:extLst>
              <a:ext uri="{FF2B5EF4-FFF2-40B4-BE49-F238E27FC236}">
                <a16:creationId xmlns:a16="http://schemas.microsoft.com/office/drawing/2014/main" id="{AEEFDD72-5D09-4536-8705-01442D57BF5B}"/>
              </a:ext>
            </a:extLst>
          </p:cNvPr>
          <p:cNvSpPr>
            <a:spLocks/>
          </p:cNvSpPr>
          <p:nvPr/>
        </p:nvSpPr>
        <p:spPr bwMode="auto">
          <a:xfrm>
            <a:off x="2514600" y="5410200"/>
            <a:ext cx="1447800" cy="457200"/>
          </a:xfrm>
          <a:prstGeom prst="borderCallout1">
            <a:avLst>
              <a:gd name="adj1" fmla="val 18750"/>
              <a:gd name="adj2" fmla="val -8333"/>
              <a:gd name="adj3" fmla="val -178167"/>
              <a:gd name="adj4" fmla="val -56333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GB" altLang="en-US" sz="1200">
                <a:latin typeface="Arial" panose="020B0604020202020204" pitchFamily="34" charset="0"/>
              </a:rPr>
              <a:t>Profile based targeting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_FatWire Template">
  <a:themeElements>
    <a:clrScheme name="FatWire Them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00"/>
      </a:accent1>
      <a:accent2>
        <a:srgbClr val="CCFF99"/>
      </a:accent2>
      <a:accent3>
        <a:srgbClr val="FFFFFF"/>
      </a:accent3>
      <a:accent4>
        <a:srgbClr val="000000"/>
      </a:accent4>
      <a:accent5>
        <a:srgbClr val="AAE2AA"/>
      </a:accent5>
      <a:accent6>
        <a:srgbClr val="B9E78A"/>
      </a:accent6>
      <a:hlink>
        <a:srgbClr val="000099"/>
      </a:hlink>
      <a:folHlink>
        <a:srgbClr val="0066CC"/>
      </a:folHlink>
    </a:clrScheme>
    <a:fontScheme name="Blank Presentation">
      <a:majorFont>
        <a:latin typeface="Myriad Pro Semibold"/>
        <a:ea typeface="ＭＳ Ｐゴシック"/>
        <a:cs typeface="ＭＳ Ｐゴシック"/>
      </a:majorFont>
      <a:minorFont>
        <a:latin typeface="Myriad Pro Semibold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ＭＳ Ｐゴシック" pitchFamily="-112" charset="-128"/>
            <a:cs typeface="ＭＳ Ｐゴシック" pitchFamily="-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ＭＳ Ｐゴシック" pitchFamily="-112" charset="-128"/>
            <a:cs typeface="ＭＳ Ｐゴシック" pitchFamily="-112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_FatWire Template</Template>
  <TotalTime>1</TotalTime>
  <Words>69</Words>
  <Application>Microsoft Office PowerPoint</Application>
  <PresentationFormat>On-screen Show (4:3)</PresentationFormat>
  <Paragraphs>31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Times New Roman</vt:lpstr>
      <vt:lpstr>MS PGothic</vt:lpstr>
      <vt:lpstr>Arial</vt:lpstr>
      <vt:lpstr>Times</vt:lpstr>
      <vt:lpstr>Myriad Pro Semibold</vt:lpstr>
      <vt:lpstr>Verdana</vt:lpstr>
      <vt:lpstr>_FatWire Template</vt:lpstr>
      <vt:lpstr>What is Mobility Server?</vt:lpstr>
      <vt:lpstr>Device Content Updates</vt:lpstr>
      <vt:lpstr>Targeting Mobile Visitors</vt:lpstr>
    </vt:vector>
  </TitlesOfParts>
  <Manager/>
  <Company>FatWire UK Ltd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David Baldry</dc:creator>
  <cp:keywords>presentation "Mobility Server" mobile</cp:keywords>
  <dc:description/>
  <cp:lastModifiedBy>Mike Carter</cp:lastModifiedBy>
  <cp:revision>4</cp:revision>
  <dcterms:created xsi:type="dcterms:W3CDTF">2009-04-06T12:10:48Z</dcterms:created>
  <dcterms:modified xsi:type="dcterms:W3CDTF">2018-02-07T09:46:28Z</dcterms:modified>
  <cp:category/>
</cp:coreProperties>
</file>